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6858000" cx="9144000"/>
  <p:notesSz cx="6858000" cy="9144000"/>
  <p:embeddedFontLst>
    <p:embeddedFont>
      <p:font typeface="Montserrat"/>
      <p:regular r:id="rId18"/>
      <p:bold r:id="rId19"/>
      <p:italic r:id="rId20"/>
      <p:boldItalic r:id="rId21"/>
    </p:embeddedFont>
    <p:embeddedFont>
      <p:font typeface="Lato"/>
      <p:regular r:id="rId22"/>
      <p:bold r:id="rId23"/>
      <p:italic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r:id="rId26" roundtripDataSignature="AMtx7mgijggaLh8aGzR+Yp/2kEU0cawat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italic.fntdata"/><Relationship Id="rId22" Type="http://schemas.openxmlformats.org/officeDocument/2006/relationships/font" Target="fonts/Lato-regular.fntdata"/><Relationship Id="rId21" Type="http://schemas.openxmlformats.org/officeDocument/2006/relationships/font" Target="fonts/Montserrat-boldItalic.fntdata"/><Relationship Id="rId24" Type="http://schemas.openxmlformats.org/officeDocument/2006/relationships/font" Target="fonts/Lato-italic.fntdata"/><Relationship Id="rId23" Type="http://schemas.openxmlformats.org/officeDocument/2006/relationships/font" Target="fonts/Lato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customschemas.google.com/relationships/presentationmetadata" Target="metadata"/><Relationship Id="rId25" Type="http://schemas.openxmlformats.org/officeDocument/2006/relationships/font" Target="fonts/La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Montserrat-bold.fntdata"/><Relationship Id="rId18" Type="http://schemas.openxmlformats.org/officeDocument/2006/relationships/font" Target="fonts/Montserrat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3885bffcabc_0_87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3885bffcabc_0_8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3885bffcabc_0_86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3885bffcabc_0_8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885bffcabc_0_84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3885bffcabc_0_8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8a4194495f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8a4194495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3885bffcabc_0_85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3885bffcabc_0_8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38a4194495f_0_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38a4194495f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8a4194495f_0_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8a4194495f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885bffcabc_0_86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3885bffcabc_0_8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g3885bffcabc_0_713"/>
          <p:cNvSpPr/>
          <p:nvPr/>
        </p:nvSpPr>
        <p:spPr>
          <a:xfrm rot="5400000">
            <a:off x="7226400" y="274573"/>
            <a:ext cx="21915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g3885bffcabc_0_713"/>
          <p:cNvGrpSpPr/>
          <p:nvPr/>
        </p:nvGrpSpPr>
        <p:grpSpPr>
          <a:xfrm>
            <a:off x="0" y="654"/>
            <a:ext cx="5153705" cy="6845694"/>
            <a:chOff x="0" y="75"/>
            <a:chExt cx="5153705" cy="5152950"/>
          </a:xfrm>
        </p:grpSpPr>
        <p:sp>
          <p:nvSpPr>
            <p:cNvPr id="12" name="Google Shape;12;g3885bffcabc_0_713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g3885bffcabc_0_713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g3885bffcabc_0_713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g3885bffcabc_0_713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g3885bffcabc_0_713"/>
          <p:cNvSpPr txBox="1"/>
          <p:nvPr>
            <p:ph type="ctrTitle"/>
          </p:nvPr>
        </p:nvSpPr>
        <p:spPr>
          <a:xfrm>
            <a:off x="3537150" y="2104533"/>
            <a:ext cx="5017500" cy="21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g3885bffcabc_0_713"/>
          <p:cNvSpPr txBox="1"/>
          <p:nvPr>
            <p:ph idx="1" type="subTitle"/>
          </p:nvPr>
        </p:nvSpPr>
        <p:spPr>
          <a:xfrm>
            <a:off x="5083950" y="5233233"/>
            <a:ext cx="3470700" cy="67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g3885bffcabc_0_713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g3885bffcabc_0_809"/>
          <p:cNvGrpSpPr/>
          <p:nvPr/>
        </p:nvGrpSpPr>
        <p:grpSpPr>
          <a:xfrm>
            <a:off x="4406400" y="0"/>
            <a:ext cx="4737600" cy="6857248"/>
            <a:chOff x="4406400" y="0"/>
            <a:chExt cx="4737600" cy="5143065"/>
          </a:xfrm>
        </p:grpSpPr>
        <p:sp>
          <p:nvSpPr>
            <p:cNvPr id="107" name="Google Shape;107;g3885bffcabc_0_809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g3885bffcabc_0_809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g3885bffcabc_0_809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g3885bffcabc_0_809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g3885bffcabc_0_809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g3885bffcabc_0_809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g3885bffcabc_0_809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g3885bffcabc_0_809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g3885bffcabc_0_809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g3885bffcabc_0_809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g3885bffcabc_0_809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g3885bffcabc_0_809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g3885bffcabc_0_809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g3885bffcabc_0_809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g3885bffcabc_0_809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g3885bffcabc_0_809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g3885bffcabc_0_809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g3885bffcabc_0_809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g3885bffcabc_0_809"/>
          <p:cNvSpPr txBox="1"/>
          <p:nvPr>
            <p:ph hasCustomPrompt="1" type="title"/>
          </p:nvPr>
        </p:nvSpPr>
        <p:spPr>
          <a:xfrm>
            <a:off x="823850" y="1712900"/>
            <a:ext cx="4776000" cy="173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g3885bffcabc_0_809"/>
          <p:cNvSpPr txBox="1"/>
          <p:nvPr>
            <p:ph idx="1" type="body"/>
          </p:nvPr>
        </p:nvSpPr>
        <p:spPr>
          <a:xfrm>
            <a:off x="823850" y="3524166"/>
            <a:ext cx="4776000" cy="162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g3885bffcabc_0_809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885bffcabc_0_832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885bffcabc_0_83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2" name="Google Shape;132;g3885bffcabc_0_834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indent="-342900" lvl="1" marL="91440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2pPr>
            <a:lvl3pPr indent="-342900" lvl="2" marL="137160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3pPr>
            <a:lvl4pPr indent="-342900" lvl="3" marL="182880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indent="-342900" lvl="4" marL="228600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indent="-342900" lvl="5" marL="274320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indent="-342900" lvl="6" marL="320040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indent="-342900" lvl="7" marL="365760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indent="-342900" lvl="8" marL="411480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/>
        </p:txBody>
      </p:sp>
      <p:sp>
        <p:nvSpPr>
          <p:cNvPr id="133" name="Google Shape;133;g3885bffcabc_0_834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" name="Google Shape;134;g3885bffcabc_0_834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g3885bffcabc_0_834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g3885bffcabc_0_723"/>
          <p:cNvGrpSpPr/>
          <p:nvPr/>
        </p:nvGrpSpPr>
        <p:grpSpPr>
          <a:xfrm>
            <a:off x="4406400" y="0"/>
            <a:ext cx="4737600" cy="6857248"/>
            <a:chOff x="4406400" y="0"/>
            <a:chExt cx="4737600" cy="5143065"/>
          </a:xfrm>
        </p:grpSpPr>
        <p:sp>
          <p:nvSpPr>
            <p:cNvPr id="21" name="Google Shape;21;g3885bffcabc_0_72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g3885bffcabc_0_72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g3885bffcabc_0_72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g3885bffcabc_0_72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g3885bffcabc_0_72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g3885bffcabc_0_72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g3885bffcabc_0_72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g3885bffcabc_0_72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g3885bffcabc_0_72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g3885bffcabc_0_72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g3885bffcabc_0_72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g3885bffcabc_0_72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g3885bffcabc_0_72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g3885bffcabc_0_72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g3885bffcabc_0_72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g3885bffcabc_0_72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g3885bffcabc_0_72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g3885bffcabc_0_72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g3885bffcabc_0_723"/>
          <p:cNvSpPr txBox="1"/>
          <p:nvPr>
            <p:ph type="title"/>
          </p:nvPr>
        </p:nvSpPr>
        <p:spPr>
          <a:xfrm>
            <a:off x="823850" y="2737333"/>
            <a:ext cx="4587000" cy="153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g3885bffcabc_0_723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g3885bffcabc_0_745"/>
          <p:cNvGrpSpPr/>
          <p:nvPr/>
        </p:nvGrpSpPr>
        <p:grpSpPr>
          <a:xfrm>
            <a:off x="0" y="507989"/>
            <a:ext cx="1037850" cy="1355016"/>
            <a:chOff x="0" y="381001"/>
            <a:chExt cx="1037850" cy="1016287"/>
          </a:xfrm>
        </p:grpSpPr>
        <p:sp>
          <p:nvSpPr>
            <p:cNvPr id="43" name="Google Shape;43;g3885bffcabc_0_74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g3885bffcabc_0_74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g3885bffcabc_0_745"/>
          <p:cNvSpPr txBox="1"/>
          <p:nvPr>
            <p:ph type="title"/>
          </p:nvPr>
        </p:nvSpPr>
        <p:spPr>
          <a:xfrm>
            <a:off x="1297500" y="525000"/>
            <a:ext cx="70389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g3885bffcabc_0_745"/>
          <p:cNvSpPr txBox="1"/>
          <p:nvPr>
            <p:ph idx="1" type="body"/>
          </p:nvPr>
        </p:nvSpPr>
        <p:spPr>
          <a:xfrm>
            <a:off x="1297500" y="2090067"/>
            <a:ext cx="7038900" cy="388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g3885bffcabc_0_745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g3885bffcabc_0_752"/>
          <p:cNvGrpSpPr/>
          <p:nvPr/>
        </p:nvGrpSpPr>
        <p:grpSpPr>
          <a:xfrm>
            <a:off x="0" y="507989"/>
            <a:ext cx="1037850" cy="1355016"/>
            <a:chOff x="0" y="381001"/>
            <a:chExt cx="1037850" cy="1016287"/>
          </a:xfrm>
        </p:grpSpPr>
        <p:sp>
          <p:nvSpPr>
            <p:cNvPr id="50" name="Google Shape;50;g3885bffcabc_0_75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g3885bffcabc_0_75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g3885bffcabc_0_752"/>
          <p:cNvSpPr txBox="1"/>
          <p:nvPr>
            <p:ph type="title"/>
          </p:nvPr>
        </p:nvSpPr>
        <p:spPr>
          <a:xfrm>
            <a:off x="1297500" y="525000"/>
            <a:ext cx="70389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g3885bffcabc_0_752"/>
          <p:cNvSpPr txBox="1"/>
          <p:nvPr>
            <p:ph idx="1" type="body"/>
          </p:nvPr>
        </p:nvSpPr>
        <p:spPr>
          <a:xfrm>
            <a:off x="1297500" y="2090067"/>
            <a:ext cx="3403200" cy="388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g3885bffcabc_0_752"/>
          <p:cNvSpPr txBox="1"/>
          <p:nvPr>
            <p:ph idx="2" type="body"/>
          </p:nvPr>
        </p:nvSpPr>
        <p:spPr>
          <a:xfrm>
            <a:off x="4933221" y="2090067"/>
            <a:ext cx="3403200" cy="388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g3885bffcabc_0_752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g3885bffcabc_0_760"/>
          <p:cNvGrpSpPr/>
          <p:nvPr/>
        </p:nvGrpSpPr>
        <p:grpSpPr>
          <a:xfrm>
            <a:off x="0" y="507989"/>
            <a:ext cx="1037850" cy="1355016"/>
            <a:chOff x="0" y="381001"/>
            <a:chExt cx="1037850" cy="1016287"/>
          </a:xfrm>
        </p:grpSpPr>
        <p:sp>
          <p:nvSpPr>
            <p:cNvPr id="58" name="Google Shape;58;g3885bffcabc_0_76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g3885bffcabc_0_76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g3885bffcabc_0_760"/>
          <p:cNvSpPr txBox="1"/>
          <p:nvPr>
            <p:ph type="title"/>
          </p:nvPr>
        </p:nvSpPr>
        <p:spPr>
          <a:xfrm>
            <a:off x="1297500" y="525000"/>
            <a:ext cx="70389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g3885bffcabc_0_760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g3885bffcabc_0_766"/>
          <p:cNvGrpSpPr/>
          <p:nvPr/>
        </p:nvGrpSpPr>
        <p:grpSpPr>
          <a:xfrm>
            <a:off x="0" y="507989"/>
            <a:ext cx="1037850" cy="1355016"/>
            <a:chOff x="0" y="381001"/>
            <a:chExt cx="1037850" cy="1016287"/>
          </a:xfrm>
        </p:grpSpPr>
        <p:sp>
          <p:nvSpPr>
            <p:cNvPr id="64" name="Google Shape;64;g3885bffcabc_0_76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g3885bffcabc_0_76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g3885bffcabc_0_766"/>
          <p:cNvSpPr txBox="1"/>
          <p:nvPr>
            <p:ph type="title"/>
          </p:nvPr>
        </p:nvSpPr>
        <p:spPr>
          <a:xfrm>
            <a:off x="1297500" y="525000"/>
            <a:ext cx="3798900" cy="199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g3885bffcabc_0_766"/>
          <p:cNvSpPr txBox="1"/>
          <p:nvPr>
            <p:ph idx="1" type="body"/>
          </p:nvPr>
        </p:nvSpPr>
        <p:spPr>
          <a:xfrm>
            <a:off x="1297500" y="2630067"/>
            <a:ext cx="3798900" cy="32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g3885bffcabc_0_766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g3885bffcabc_0_773"/>
          <p:cNvGrpSpPr/>
          <p:nvPr/>
        </p:nvGrpSpPr>
        <p:grpSpPr>
          <a:xfrm>
            <a:off x="4406400" y="0"/>
            <a:ext cx="4737600" cy="6857829"/>
            <a:chOff x="4406400" y="0"/>
            <a:chExt cx="4737600" cy="5143500"/>
          </a:xfrm>
        </p:grpSpPr>
        <p:sp>
          <p:nvSpPr>
            <p:cNvPr id="71" name="Google Shape;71;g3885bffcabc_0_773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g3885bffcabc_0_773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g3885bffcabc_0_773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g3885bffcabc_0_773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g3885bffcabc_0_773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g3885bffcabc_0_773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g3885bffcabc_0_773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g3885bffcabc_0_773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g3885bffcabc_0_773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g3885bffcabc_0_773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g3885bffcabc_0_773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g3885bffcabc_0_773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g3885bffcabc_0_773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g3885bffcabc_0_773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g3885bffcabc_0_773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g3885bffcabc_0_773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g3885bffcabc_0_773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g3885bffcabc_0_773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g3885bffcabc_0_773"/>
          <p:cNvSpPr txBox="1"/>
          <p:nvPr>
            <p:ph type="title"/>
          </p:nvPr>
        </p:nvSpPr>
        <p:spPr>
          <a:xfrm>
            <a:off x="823850" y="1155700"/>
            <a:ext cx="4587000" cy="469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g3885bffcabc_0_773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g3885bffcabc_0_795"/>
          <p:cNvGrpSpPr/>
          <p:nvPr/>
        </p:nvGrpSpPr>
        <p:grpSpPr>
          <a:xfrm>
            <a:off x="0" y="507989"/>
            <a:ext cx="1037850" cy="1355016"/>
            <a:chOff x="0" y="381001"/>
            <a:chExt cx="1037850" cy="1016287"/>
          </a:xfrm>
        </p:grpSpPr>
        <p:sp>
          <p:nvSpPr>
            <p:cNvPr id="93" name="Google Shape;93;g3885bffcabc_0_79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g3885bffcabc_0_79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g3885bffcabc_0_795"/>
          <p:cNvSpPr txBox="1"/>
          <p:nvPr>
            <p:ph type="title"/>
          </p:nvPr>
        </p:nvSpPr>
        <p:spPr>
          <a:xfrm>
            <a:off x="1297500" y="2211100"/>
            <a:ext cx="3036300" cy="23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g3885bffcabc_0_795"/>
          <p:cNvSpPr txBox="1"/>
          <p:nvPr>
            <p:ph idx="1" type="subTitle"/>
          </p:nvPr>
        </p:nvSpPr>
        <p:spPr>
          <a:xfrm>
            <a:off x="1297500" y="4717333"/>
            <a:ext cx="3036300" cy="67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g3885bffcabc_0_795"/>
          <p:cNvSpPr txBox="1"/>
          <p:nvPr>
            <p:ph idx="2" type="body"/>
          </p:nvPr>
        </p:nvSpPr>
        <p:spPr>
          <a:xfrm>
            <a:off x="4648200" y="2262133"/>
            <a:ext cx="3676800" cy="312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g3885bffcabc_0_795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g3885bffcabc_0_803"/>
          <p:cNvGrpSpPr/>
          <p:nvPr/>
        </p:nvGrpSpPr>
        <p:grpSpPr>
          <a:xfrm>
            <a:off x="0" y="5504636"/>
            <a:ext cx="698925" cy="912853"/>
            <a:chOff x="0" y="3785672"/>
            <a:chExt cx="698925" cy="684657"/>
          </a:xfrm>
        </p:grpSpPr>
        <p:sp>
          <p:nvSpPr>
            <p:cNvPr id="101" name="Google Shape;101;g3885bffcabc_0_80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g3885bffcabc_0_80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g3885bffcabc_0_803"/>
          <p:cNvSpPr txBox="1"/>
          <p:nvPr>
            <p:ph idx="1" type="body"/>
          </p:nvPr>
        </p:nvSpPr>
        <p:spPr>
          <a:xfrm>
            <a:off x="812725" y="5740500"/>
            <a:ext cx="6936000" cy="69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g3885bffcabc_0_803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3885bffcabc_0_709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g3885bffcabc_0_709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g3885bffcabc_0_709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"/>
          <p:cNvSpPr txBox="1"/>
          <p:nvPr>
            <p:ph type="ctrTitle"/>
          </p:nvPr>
        </p:nvSpPr>
        <p:spPr>
          <a:xfrm>
            <a:off x="2063250" y="-642842"/>
            <a:ext cx="5017500" cy="21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latin typeface="Calibri"/>
                <a:ea typeface="Calibri"/>
                <a:cs typeface="Calibri"/>
                <a:sym typeface="Calibri"/>
              </a:rPr>
              <a:t>Construct Digital</a:t>
            </a:r>
            <a:endParaRPr/>
          </a:p>
        </p:txBody>
      </p:sp>
      <p:sp>
        <p:nvSpPr>
          <p:cNvPr id="141" name="Google Shape;141;p1"/>
          <p:cNvSpPr txBox="1"/>
          <p:nvPr>
            <p:ph idx="1" type="subTitle"/>
          </p:nvPr>
        </p:nvSpPr>
        <p:spPr>
          <a:xfrm>
            <a:off x="12" y="4994873"/>
            <a:ext cx="3470700" cy="202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720"/>
              <a:buNone/>
            </a:pPr>
            <a:r>
              <a:rPr b="1" lang="en-US" sz="1604"/>
              <a:t>Proyecto APT - Capstone</a:t>
            </a:r>
            <a:endParaRPr b="1" sz="1604"/>
          </a:p>
          <a:p>
            <a:pPr indent="0" lvl="0" marL="0" rtl="0" algn="ctr">
              <a:lnSpc>
                <a:spcPct val="8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2720"/>
              <a:buNone/>
            </a:pPr>
            <a:r>
              <a:rPr b="1" lang="en-US" sz="1604"/>
              <a:t>Frederick Green Toledo</a:t>
            </a:r>
            <a:endParaRPr b="1" sz="1604"/>
          </a:p>
          <a:p>
            <a:pPr indent="0" lvl="0" marL="0" rtl="0" algn="ctr">
              <a:lnSpc>
                <a:spcPct val="8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2720"/>
              <a:buNone/>
            </a:pPr>
            <a:r>
              <a:rPr b="1" lang="en-US" sz="1604"/>
              <a:t>Juan Pablo Gonzales</a:t>
            </a:r>
            <a:endParaRPr b="1" sz="1604"/>
          </a:p>
          <a:p>
            <a:pPr indent="0" lvl="0" marL="0" rtl="0" algn="ctr">
              <a:lnSpc>
                <a:spcPct val="8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2720"/>
              <a:buNone/>
            </a:pPr>
            <a:r>
              <a:rPr b="1" lang="en-US" sz="1604"/>
              <a:t>Francisco Ugarte</a:t>
            </a:r>
            <a:endParaRPr b="1" sz="1604"/>
          </a:p>
          <a:p>
            <a:pPr indent="0" lvl="0" marL="0" rtl="0" algn="ctr">
              <a:lnSpc>
                <a:spcPct val="8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2720"/>
              <a:buNone/>
            </a:pPr>
            <a:r>
              <a:rPr b="1" lang="en-US" sz="1604"/>
              <a:t>Ingeniería Informática - San Carlos de Apoquindo</a:t>
            </a:r>
            <a:endParaRPr b="1" sz="1604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latin typeface="Calibri"/>
                <a:ea typeface="Calibri"/>
                <a:cs typeface="Calibri"/>
                <a:sym typeface="Calibri"/>
              </a:rPr>
              <a:t>Evidencias del Proyecto</a:t>
            </a:r>
            <a:endParaRPr/>
          </a:p>
        </p:txBody>
      </p:sp>
      <p:sp>
        <p:nvSpPr>
          <p:cNvPr id="203" name="Google Shape;203;p4"/>
          <p:cNvSpPr txBox="1"/>
          <p:nvPr>
            <p:ph idx="1" type="body"/>
          </p:nvPr>
        </p:nvSpPr>
        <p:spPr>
          <a:xfrm>
            <a:off x="391125" y="1497848"/>
            <a:ext cx="4236300" cy="32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just">
              <a:spcBef>
                <a:spcPts val="640"/>
              </a:spcBef>
              <a:spcAft>
                <a:spcPts val="0"/>
              </a:spcAft>
              <a:buNone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Se </a:t>
            </a:r>
            <a:r>
              <a:rPr lang="en-US" sz="2400">
                <a:latin typeface="Arial"/>
                <a:ea typeface="Arial"/>
                <a:cs typeface="Arial"/>
                <a:sym typeface="Arial"/>
              </a:rPr>
              <a:t>utilizará</a:t>
            </a:r>
            <a:r>
              <a:rPr lang="en-US" sz="2400">
                <a:latin typeface="Arial"/>
                <a:ea typeface="Arial"/>
                <a:cs typeface="Arial"/>
                <a:sym typeface="Arial"/>
              </a:rPr>
              <a:t> GitHub para documentar nuestro proceso.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4" name="Google Shape;204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4275" y="2785713"/>
            <a:ext cx="4211774" cy="20739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89499" y="2946363"/>
            <a:ext cx="2600325" cy="175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885bffcabc_0_87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Conclusion</a:t>
            </a:r>
            <a:endParaRPr/>
          </a:p>
        </p:txBody>
      </p:sp>
      <p:sp>
        <p:nvSpPr>
          <p:cNvPr id="211" name="Google Shape;211;g3885bffcabc_0_873"/>
          <p:cNvSpPr txBox="1"/>
          <p:nvPr>
            <p:ph idx="1" type="body"/>
          </p:nvPr>
        </p:nvSpPr>
        <p:spPr>
          <a:xfrm>
            <a:off x="457200" y="1167875"/>
            <a:ext cx="3826800" cy="4958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just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1700">
                <a:latin typeface="Arial"/>
                <a:ea typeface="Arial"/>
                <a:cs typeface="Arial"/>
                <a:sym typeface="Arial"/>
              </a:rPr>
              <a:t>Alcance y Logros Principales:</a:t>
            </a:r>
            <a:endParaRPr sz="17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Desarrollo Full-Stack: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Integración de Inteligencia Artificial: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Impacto en el Sector: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700">
                <a:latin typeface="Arial"/>
                <a:ea typeface="Arial"/>
                <a:cs typeface="Arial"/>
                <a:sym typeface="Arial"/>
              </a:rPr>
              <a:t>Competencias Clave Fortalecidas:</a:t>
            </a:r>
            <a:endParaRPr sz="17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Desarrollo Web Integral: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Planificación y Gestión de Proyectos: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Resolución de Problemas Complejos: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3885bffcabc_0_86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Reflexión</a:t>
            </a:r>
            <a:endParaRPr/>
          </a:p>
        </p:txBody>
      </p:sp>
      <p:sp>
        <p:nvSpPr>
          <p:cNvPr id="217" name="Google Shape;217;g3885bffcabc_0_868"/>
          <p:cNvSpPr txBox="1"/>
          <p:nvPr>
            <p:ph idx="1" type="body"/>
          </p:nvPr>
        </p:nvSpPr>
        <p:spPr>
          <a:xfrm>
            <a:off x="338275" y="1974150"/>
            <a:ext cx="4487400" cy="400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just">
              <a:spcBef>
                <a:spcPts val="360"/>
              </a:spcBef>
              <a:spcAft>
                <a:spcPts val="1200"/>
              </a:spcAft>
              <a:buNone/>
            </a:pPr>
            <a:r>
              <a:t/>
            </a: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latin typeface="Calibri"/>
                <a:ea typeface="Calibri"/>
                <a:cs typeface="Calibri"/>
                <a:sym typeface="Calibri"/>
              </a:rPr>
              <a:t>Introducción / Contexto</a:t>
            </a:r>
            <a:endParaRPr/>
          </a:p>
        </p:txBody>
      </p:sp>
      <p:sp>
        <p:nvSpPr>
          <p:cNvPr id="147" name="Google Shape;147;p2"/>
          <p:cNvSpPr txBox="1"/>
          <p:nvPr>
            <p:ph idx="1" type="body"/>
          </p:nvPr>
        </p:nvSpPr>
        <p:spPr>
          <a:xfrm>
            <a:off x="256200" y="1692700"/>
            <a:ext cx="4315800" cy="45261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rmAutofit fontScale="85000"/>
          </a:bodyPr>
          <a:lstStyle/>
          <a:p>
            <a:pPr indent="-312420" lvl="0" marL="342900" rtl="0" algn="just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Char char="●"/>
            </a:pPr>
            <a:r>
              <a:rPr lang="en-US" sz="3200">
                <a:latin typeface="Calibri"/>
                <a:ea typeface="Calibri"/>
                <a:cs typeface="Calibri"/>
                <a:sym typeface="Calibri"/>
              </a:rPr>
              <a:t>El proyecto aborda la problemática de la escasa presencia digital en una empresa de construcción.</a:t>
            </a:r>
            <a:endParaRPr sz="3200">
              <a:latin typeface="Calibri"/>
              <a:ea typeface="Calibri"/>
              <a:cs typeface="Calibri"/>
              <a:sym typeface="Calibri"/>
            </a:endParaRPr>
          </a:p>
          <a:p>
            <a:pPr indent="-312420" lvl="0" marL="342900" marR="0" rtl="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ct val="100000"/>
              <a:buChar char="●"/>
            </a:pPr>
            <a:r>
              <a:rPr lang="en-US" sz="3200">
                <a:latin typeface="Calibri"/>
                <a:ea typeface="Calibri"/>
                <a:cs typeface="Calibri"/>
                <a:sym typeface="Calibri"/>
              </a:rPr>
              <a:t>La transformación digital es clave diferenciarse.</a:t>
            </a:r>
            <a:endParaRPr sz="3200">
              <a:latin typeface="Calibri"/>
              <a:ea typeface="Calibri"/>
              <a:cs typeface="Calibri"/>
              <a:sym typeface="Calibri"/>
            </a:endParaRPr>
          </a:p>
          <a:p>
            <a:pPr indent="-312420" lvl="0" marL="342900" marR="0" rtl="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ct val="100000"/>
              <a:buChar char="●"/>
            </a:pPr>
            <a:r>
              <a:rPr lang="en-US" sz="3200">
                <a:latin typeface="Calibri"/>
                <a:ea typeface="Calibri"/>
                <a:cs typeface="Calibri"/>
                <a:sym typeface="Calibri"/>
              </a:rPr>
              <a:t>Propuesta: una plataforma en línea que modernice procesos y comunicación.</a:t>
            </a:r>
            <a:endParaRPr sz="32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8" name="Google Shape;148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4050" y="2574288"/>
            <a:ext cx="4267201" cy="23915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latin typeface="Calibri"/>
                <a:ea typeface="Calibri"/>
                <a:cs typeface="Calibri"/>
                <a:sym typeface="Calibri"/>
              </a:rPr>
              <a:t>Descripción del Proyecto </a:t>
            </a:r>
            <a:endParaRPr/>
          </a:p>
        </p:txBody>
      </p:sp>
      <p:sp>
        <p:nvSpPr>
          <p:cNvPr id="154" name="Google Shape;154;p3"/>
          <p:cNvSpPr txBox="1"/>
          <p:nvPr>
            <p:ph idx="1" type="body"/>
          </p:nvPr>
        </p:nvSpPr>
        <p:spPr>
          <a:xfrm>
            <a:off x="457200" y="1600200"/>
            <a:ext cx="4434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Char char="●"/>
            </a:pPr>
            <a:r>
              <a:rPr lang="en-US" sz="3200">
                <a:latin typeface="Calibri"/>
                <a:ea typeface="Calibri"/>
                <a:cs typeface="Calibri"/>
                <a:sym typeface="Calibri"/>
              </a:rPr>
              <a:t>Objetivo general:</a:t>
            </a:r>
            <a:endParaRPr/>
          </a:p>
          <a:p>
            <a:pPr indent="0" lvl="0" marL="34290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Objetivos específicos: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34290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34290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en-US" sz="1600">
                <a:latin typeface="Calibri"/>
                <a:ea typeface="Calibri"/>
                <a:cs typeface="Calibri"/>
                <a:sym typeface="Calibri"/>
              </a:rPr>
              <a:t>- Sitio web.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34290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34290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en-US" sz="1600">
                <a:latin typeface="Calibri"/>
                <a:ea typeface="Calibri"/>
                <a:cs typeface="Calibri"/>
                <a:sym typeface="Calibri"/>
              </a:rPr>
              <a:t>- Formulario de contacto.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34290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34290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en-US" sz="1600">
                <a:latin typeface="Calibri"/>
                <a:ea typeface="Calibri"/>
                <a:cs typeface="Calibri"/>
                <a:sym typeface="Calibri"/>
              </a:rPr>
              <a:t>-Chatbot.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34290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342900" rtl="0" algn="l">
              <a:spcBef>
                <a:spcPts val="640"/>
              </a:spcBef>
              <a:spcAft>
                <a:spcPts val="1200"/>
              </a:spcAft>
              <a:buNone/>
            </a:pPr>
            <a:r>
              <a:rPr lang="en-US" sz="1600">
                <a:latin typeface="Calibri"/>
                <a:ea typeface="Calibri"/>
                <a:cs typeface="Calibri"/>
                <a:sym typeface="Calibri"/>
              </a:rPr>
              <a:t>- Redes sociales.</a:t>
            </a:r>
            <a:endParaRPr sz="100"/>
          </a:p>
        </p:txBody>
      </p:sp>
      <p:pic>
        <p:nvPicPr>
          <p:cNvPr id="155" name="Google Shape;155;p3" title="download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4175" y="2001674"/>
            <a:ext cx="4099800" cy="2854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885bffcabc_0_84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Relación perfil de egreso</a:t>
            </a:r>
            <a:endParaRPr/>
          </a:p>
        </p:txBody>
      </p:sp>
      <p:sp>
        <p:nvSpPr>
          <p:cNvPr id="161" name="Google Shape;161;g3885bffcabc_0_843"/>
          <p:cNvSpPr txBox="1"/>
          <p:nvPr>
            <p:ph idx="1" type="body"/>
          </p:nvPr>
        </p:nvSpPr>
        <p:spPr>
          <a:xfrm>
            <a:off x="457200" y="1600200"/>
            <a:ext cx="41148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just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1500">
                <a:latin typeface="Arial"/>
                <a:ea typeface="Arial"/>
                <a:cs typeface="Arial"/>
                <a:sym typeface="Arial"/>
              </a:rPr>
              <a:t>Diseño y desarrollo de soluciones tecnológicas: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500">
                <a:latin typeface="Arial"/>
                <a:ea typeface="Arial"/>
                <a:cs typeface="Arial"/>
                <a:sym typeface="Arial"/>
              </a:rPr>
              <a:t>Análisis de requerimientos y gestión de proyectos: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500">
                <a:latin typeface="Arial"/>
                <a:ea typeface="Arial"/>
                <a:cs typeface="Arial"/>
                <a:sym typeface="Arial"/>
              </a:rPr>
              <a:t>Integración de tecnologías emergentes: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500">
                <a:latin typeface="Arial"/>
                <a:ea typeface="Arial"/>
                <a:cs typeface="Arial"/>
                <a:sym typeface="Arial"/>
              </a:rPr>
              <a:t>Comunicación efectiva y orientación al usuario: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1500">
                <a:latin typeface="Arial"/>
                <a:ea typeface="Arial"/>
                <a:cs typeface="Arial"/>
                <a:sym typeface="Arial"/>
              </a:rPr>
              <a:t>Adaptabilidad y aprendizaje continuo:</a:t>
            </a:r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" name="Google Shape;162;g3885bffcabc_0_8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0486" y="2230738"/>
            <a:ext cx="4267202" cy="2844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38a4194495f_0_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Relación competencias</a:t>
            </a:r>
            <a:endParaRPr/>
          </a:p>
        </p:txBody>
      </p:sp>
      <p:sp>
        <p:nvSpPr>
          <p:cNvPr id="168" name="Google Shape;168;g38a4194495f_0_0"/>
          <p:cNvSpPr txBox="1"/>
          <p:nvPr>
            <p:ph idx="1" type="body"/>
          </p:nvPr>
        </p:nvSpPr>
        <p:spPr>
          <a:xfrm>
            <a:off x="298634" y="1573775"/>
            <a:ext cx="38727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9250" lvl="0" marL="457200" rtl="0" algn="just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Char char="●"/>
            </a:pPr>
            <a:r>
              <a:rPr lang="en-US" sz="1500">
                <a:latin typeface="Arial"/>
                <a:ea typeface="Arial"/>
                <a:cs typeface="Arial"/>
                <a:sym typeface="Arial"/>
              </a:rPr>
              <a:t>Competencia del Perfil de Egreso: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-349250" lvl="0" marL="457200" rtl="0" algn="just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Char char="●"/>
            </a:pPr>
            <a:r>
              <a:rPr lang="en-US" sz="1500">
                <a:latin typeface="Arial"/>
                <a:ea typeface="Arial"/>
                <a:cs typeface="Arial"/>
                <a:sym typeface="Arial"/>
              </a:rPr>
              <a:t>Realizar pruebas de certificación: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-349250" lvl="0" marL="457200" rtl="0" algn="just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Char char="●"/>
            </a:pPr>
            <a:r>
              <a:rPr lang="en-US" sz="1500">
                <a:latin typeface="Arial"/>
                <a:ea typeface="Arial"/>
                <a:cs typeface="Arial"/>
                <a:sym typeface="Arial"/>
              </a:rPr>
              <a:t>Gestionar proyectos informáticos: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-349250" lvl="0" marL="457200" rtl="0" algn="just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Char char="●"/>
            </a:pPr>
            <a:r>
              <a:rPr lang="en-US" sz="1500">
                <a:latin typeface="Arial"/>
                <a:ea typeface="Arial"/>
                <a:cs typeface="Arial"/>
                <a:sym typeface="Arial"/>
              </a:rPr>
              <a:t>Construir modelos de datos: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-349250" lvl="0" marL="457200" rtl="0" algn="just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Char char="●"/>
            </a:pPr>
            <a:r>
              <a:rPr lang="en-US" sz="1500">
                <a:latin typeface="Arial"/>
                <a:ea typeface="Arial"/>
                <a:cs typeface="Arial"/>
                <a:sym typeface="Arial"/>
              </a:rPr>
              <a:t>Desarrollar una solución de software:</a:t>
            </a:r>
            <a:endParaRPr sz="19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9" name="Google Shape;169;g38a4194495f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42975" y="1755075"/>
            <a:ext cx="4433676" cy="334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3885bffcabc_0_85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Argumento de Factibilidad</a:t>
            </a:r>
            <a:endParaRPr/>
          </a:p>
        </p:txBody>
      </p:sp>
      <p:sp>
        <p:nvSpPr>
          <p:cNvPr id="175" name="Google Shape;175;g3885bffcabc_0_850"/>
          <p:cNvSpPr txBox="1"/>
          <p:nvPr>
            <p:ph idx="1" type="body"/>
          </p:nvPr>
        </p:nvSpPr>
        <p:spPr>
          <a:xfrm>
            <a:off x="457200" y="1613425"/>
            <a:ext cx="7817400" cy="4298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just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1900">
                <a:latin typeface="Arial"/>
                <a:ea typeface="Arial"/>
                <a:cs typeface="Arial"/>
                <a:sym typeface="Arial"/>
              </a:rPr>
              <a:t> alcance definido y acotado:</a:t>
            </a:r>
            <a:endParaRPr sz="19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900">
                <a:latin typeface="Arial"/>
                <a:ea typeface="Arial"/>
                <a:cs typeface="Arial"/>
                <a:sym typeface="Arial"/>
              </a:rPr>
              <a:t>Tecnología Accesible y Eficiente:</a:t>
            </a:r>
            <a:endParaRPr sz="19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900">
                <a:latin typeface="Arial"/>
                <a:ea typeface="Arial"/>
                <a:cs typeface="Arial"/>
                <a:sym typeface="Arial"/>
              </a:rPr>
              <a:t>Planificación Realista:</a:t>
            </a:r>
            <a:endParaRPr sz="19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1900">
                <a:latin typeface="Arial"/>
                <a:ea typeface="Arial"/>
                <a:cs typeface="Arial"/>
                <a:sym typeface="Arial"/>
              </a:rPr>
              <a:t>Mitigación de Riesgos Técnicos:</a:t>
            </a:r>
            <a:endParaRPr sz="19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6" name="Google Shape;176;g3885bffcabc_0_8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6325" y="1985688"/>
            <a:ext cx="4053000" cy="253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8a4194495f_0_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Objetivos del Proyecto</a:t>
            </a:r>
            <a:endParaRPr/>
          </a:p>
        </p:txBody>
      </p:sp>
      <p:sp>
        <p:nvSpPr>
          <p:cNvPr id="182" name="Google Shape;182;g38a4194495f_0_6"/>
          <p:cNvSpPr txBox="1"/>
          <p:nvPr>
            <p:ph idx="1" type="body"/>
          </p:nvPr>
        </p:nvSpPr>
        <p:spPr>
          <a:xfrm>
            <a:off x="457200" y="1282650"/>
            <a:ext cx="8229600" cy="4843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40000" lnSpcReduction="20000"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4688"/>
              <a:t>Objetivo General:</a:t>
            </a:r>
            <a:endParaRPr sz="4688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3316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3687"/>
              <a:t>Objetivos Específicos:</a:t>
            </a:r>
            <a:endParaRPr sz="3687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3687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3587"/>
              <a:t>Diseñar:</a:t>
            </a:r>
            <a:endParaRPr sz="3587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3587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3587"/>
              <a:t>Desarrollar e implementar:</a:t>
            </a:r>
            <a:endParaRPr sz="3587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3587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3587"/>
              <a:t>Integrar:</a:t>
            </a:r>
            <a:endParaRPr sz="3587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3587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3587"/>
              <a:t>Vincular:</a:t>
            </a:r>
            <a:endParaRPr sz="3587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3587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3587"/>
              <a:t>Validar:</a:t>
            </a:r>
            <a:endParaRPr sz="3587"/>
          </a:p>
        </p:txBody>
      </p:sp>
      <p:pic>
        <p:nvPicPr>
          <p:cNvPr id="183" name="Google Shape;183;g38a4194495f_0_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80025" y="1949925"/>
            <a:ext cx="4437224" cy="2958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38a4194495f_0_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Propuesta Metodológica</a:t>
            </a:r>
            <a:endParaRPr/>
          </a:p>
        </p:txBody>
      </p:sp>
      <p:sp>
        <p:nvSpPr>
          <p:cNvPr id="189" name="Google Shape;189;g38a4194495f_0_11"/>
          <p:cNvSpPr txBox="1"/>
          <p:nvPr>
            <p:ph idx="1" type="body"/>
          </p:nvPr>
        </p:nvSpPr>
        <p:spPr>
          <a:xfrm>
            <a:off x="457200" y="1225250"/>
            <a:ext cx="5055000" cy="5566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70000" lnSpcReduction="20000"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000"/>
              <a:t>Roles del proyecto:</a:t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600"/>
              <a:t>Product Owner: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600"/>
              <a:t>Scrum Master: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600"/>
              <a:t>Development Team: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000"/>
              <a:t>Artefactos de Scrum:</a:t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600"/>
              <a:t>Product Backlog: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600"/>
              <a:t>Sprint Backlog:}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600"/>
              <a:t>Incremento del producto: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000"/>
          </a:p>
        </p:txBody>
      </p:sp>
      <p:pic>
        <p:nvPicPr>
          <p:cNvPr id="190" name="Google Shape;190;g38a4194495f_0_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62800" y="2030550"/>
            <a:ext cx="5524000" cy="3101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885bffcabc_0_86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Plan de Trabajo</a:t>
            </a:r>
            <a:endParaRPr/>
          </a:p>
        </p:txBody>
      </p:sp>
      <p:sp>
        <p:nvSpPr>
          <p:cNvPr id="196" name="Google Shape;196;g3885bffcabc_0_860"/>
          <p:cNvSpPr txBox="1"/>
          <p:nvPr>
            <p:ph idx="1" type="body"/>
          </p:nvPr>
        </p:nvSpPr>
        <p:spPr>
          <a:xfrm>
            <a:off x="245775" y="1311350"/>
            <a:ext cx="4461000" cy="5021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just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Duración estimada: 8 semanas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Semana 1–2: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Semana 3–4: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Semana 5: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Semana 6: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Semana 7: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Semana 8: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Recursos: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Facilitadores: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Obstaculizadores: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7" name="Google Shape;197;g3885bffcabc_0_8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8925" y="1943800"/>
            <a:ext cx="4233801" cy="3605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2013-01-27T09:14:16Z</dcterms:created>
  <dc:creator>Frederick Green Toledo</dc:creator>
</cp:coreProperties>
</file>